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2.jpeg" ContentType="image/jpeg"/>
  <Override PartName="/ppt/notesSlides/notesSlide6.xml" ContentType="application/vnd.openxmlformats-officedocument.presentationml.notesSlide+xml"/>
  <Override PartName="/ppt/media/image3.jpeg" ContentType="image/jpeg"/>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s>

</file>

<file path=ppt/media/image1.jpeg>
</file>

<file path=ppt/media/image1.png>
</file>

<file path=ppt/media/image2.jpeg>
</file>

<file path=ppt/media/image3.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pPr/>
          </a:p>
          <a:p>
            <a:pPr/>
            <a:r>
              <a:t>Linus didn’t write linux alone: wrote beginnings of PoC Unix-like kernel, show to mailing list, form community, lead people and coordinate work. Not result of his PoC Unix-like kernel, but result of community. Also: what about Unix? Not just Ken Thompson + Dennis Ritchie, but big group at Bell Labs, </a:t>
            </a:r>
          </a:p>
          <a:p>
            <a:pPr/>
          </a:p>
          <a:p>
            <a:pPr/>
            <a:r>
              <a:t>Guido Van Rossum dien’t personally create Python: he wrote first version sure (in 1991!), but hundreds of others contributed to later versions, made it what it is now (not to mention package eco-system… num-py!!)</a:t>
            </a:r>
          </a:p>
          <a:p>
            <a:pPr/>
          </a:p>
          <a:p>
            <a:pPr/>
            <a:r>
              <a:t>Steve Jobs led a team that built the Mac. Bill Gates might have written a BASIC interpreter, but is probably better known for building an enormous company around MS-DOS</a:t>
            </a:r>
          </a:p>
          <a:p>
            <a:pPr/>
          </a:p>
          <a:p>
            <a:pPr/>
            <a:r>
              <a:t>Genius Myth is our tendency to ascribe success of a team to a single person or its leader. Key is that we are able to form a team and collaborate, sharing knowledge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Note detailed root cause: high load AND resource leak, AND note that failure response was not quite right. Action items include approaches to prevent similar failures in future (by making system more fault tolerant + scalable), in addition to fixing the underlying cause of the resource leak, AND updating documentation to improve response times to cascading failures in future. No matter who introduced the resource leak, who set it up wrong, and whose fault in particular this was: most important is lessons learned</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In the following lesson, we’ll discuss measurement approaches to understand how changing our development processes can improve productivity.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2" name="Shape 142"/>
          <p:cNvSpPr/>
          <p:nvPr>
            <p:ph type="sldImg"/>
          </p:nvPr>
        </p:nvSpPr>
        <p:spPr>
          <a:prstGeom prst="rect">
            <a:avLst/>
          </a:prstGeom>
        </p:spPr>
        <p:txBody>
          <a:bodyPr/>
          <a:lstStyle/>
          <a:p>
            <a:pPr/>
          </a:p>
        </p:txBody>
      </p:sp>
      <p:sp>
        <p:nvSpPr>
          <p:cNvPr id="143" name="Shape 143"/>
          <p:cNvSpPr/>
          <p:nvPr>
            <p:ph type="body" sz="quarter" idx="1"/>
          </p:nvPr>
        </p:nvSpPr>
        <p:spPr>
          <a:prstGeom prst="rect">
            <a:avLst/>
          </a:prstGeom>
        </p:spPr>
        <p:txBody>
          <a:bodyPr/>
          <a:lstStyle/>
          <a:p>
            <a:pPr/>
            <a:r>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 Both trace almost every social conflict that they have witnessed in their orgs back to a lack of one of these three traits. 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Don’t outright say they are wrong: you are just having trouble understanding it. Could be your fault or theirs. Not demanding any specific change, but suggest something that might help improve. No discussion of the author’s value or coding skills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r>
              <a:t>Speaking of metrics, in the context of teams and team performance, one important metric to consider is the bus factor: which is to say, how many members of your team are entirely irreplaceable, the sole holders of particular, specialized knowledge? 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r>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 …the most important thing is to learn from mistakes. How do you learn from mistakes? The process of reflecting on and learning from these mistakes can be formalized into a “post mortem” review</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p>
            <a:pPr/>
            <a:r>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Shape 203"/>
          <p:cNvSpPr/>
          <p:nvPr>
            <p:ph type="sldImg"/>
          </p:nvPr>
        </p:nvSpPr>
        <p:spPr>
          <a:prstGeom prst="rect">
            <a:avLst/>
          </a:prstGeom>
        </p:spPr>
        <p:txBody>
          <a:bodyPr/>
          <a:lstStyle/>
          <a:p>
            <a:pPr/>
          </a:p>
        </p:txBody>
      </p:sp>
      <p:sp>
        <p:nvSpPr>
          <p:cNvPr id="204" name="Shape 204"/>
          <p:cNvSpPr/>
          <p:nvPr>
            <p:ph type="body" sz="quarter" idx="1"/>
          </p:nvPr>
        </p:nvSpPr>
        <p:spPr>
          <a:prstGeom prst="rect">
            <a:avLst/>
          </a:prstGeom>
        </p:spPr>
        <p:txBody>
          <a:bodyPr/>
          <a:lstStyle/>
          <a:p>
            <a:pPr/>
            <a:r>
              <a:t>It’s extremely important to consider *how* to conduct this post-mortem. In a naive approach (which we might call name, blame and shame), we might not be able to actually learn from this incident…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Shape 209"/>
          <p:cNvSpPr/>
          <p:nvPr>
            <p:ph type="sldImg"/>
          </p:nvPr>
        </p:nvSpPr>
        <p:spPr>
          <a:prstGeom prst="rect">
            <a:avLst/>
          </a:prstGeom>
        </p:spPr>
        <p:txBody>
          <a:bodyPr/>
          <a:lstStyle/>
          <a:p>
            <a:pPr/>
          </a:p>
        </p:txBody>
      </p:sp>
      <p:sp>
        <p:nvSpPr>
          <p:cNvPr id="210" name="Shape 210"/>
          <p:cNvSpPr/>
          <p:nvPr>
            <p:ph type="body" sz="quarter" idx="1"/>
          </p:nvPr>
        </p:nvSpPr>
        <p:spPr>
          <a:prstGeom prst="rect">
            <a:avLst/>
          </a:prstGeom>
        </p:spPr>
        <p:txBody>
          <a:bodyPr/>
          <a:lstStyle/>
          <a:p>
            <a:pPr/>
            <a:r>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sre.google/sre-book/example-postmortem/"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sre.google/sre-book/example-postmortem/" TargetMode="External"/><Relationship Id="rId4" Type="http://schemas.openxmlformats.org/officeDocument/2006/relationships/hyperlink" Target="https://creativecommons.org/licenses/by-nc-nd/4.0/" TargetMode="External"/></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docs.google.com/document/d/1ob0dfG_gefr_gQ8kbKr0kS4XpaKbc0oVAk4Te9tbDqM/edit" TargetMode="External"/></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 Id="rId4"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learning.oreilly.com/library/view/debugging-teams/9781491932049/ch01.html#the_myth_of_the_genius_programmer" TargetMode="External"/></Relationships>

</file>

<file path=ppt/slides/_rels/slide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learning.oreilly.com/library/view/debugging-teams/9781491932049/ch01.html#the_myth_of_the_genius_programmer" TargetMode="External"/></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learning.oreilly.com/library/view/debugging-teams/9781491932049/ch01.html#the_myth_of_the_genius_programmer"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sson 12.3: Strategies for successful software teams"/>
          <p:cNvSpPr txBox="1"/>
          <p:nvPr>
            <p:ph type="subTitle" sz="quarter" idx="1"/>
          </p:nvPr>
        </p:nvSpPr>
        <p:spPr>
          <a:prstGeom prst="rect">
            <a:avLst/>
          </a:prstGeom>
        </p:spPr>
        <p:txBody>
          <a:bodyPr/>
          <a:lstStyle/>
          <a:p>
            <a:pPr/>
            <a:r>
              <a:t>Lesson 12.3: Strategies for successful software teams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Post-Mortems"/>
          <p:cNvSpPr txBox="1"/>
          <p:nvPr>
            <p:ph type="title"/>
          </p:nvPr>
        </p:nvSpPr>
        <p:spPr>
          <a:prstGeom prst="rect">
            <a:avLst/>
          </a:prstGeom>
        </p:spPr>
        <p:txBody>
          <a:bodyPr/>
          <a:lstStyle/>
          <a:p>
            <a:pPr/>
            <a:r>
              <a:t>Post-Mortems</a:t>
            </a:r>
          </a:p>
        </p:txBody>
      </p:sp>
      <p:sp>
        <p:nvSpPr>
          <p:cNvPr id="195" name="Google’s Example Case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Google’s Example Case Study</a:t>
            </a:r>
          </a:p>
        </p:txBody>
      </p:sp>
      <p:sp>
        <p:nvSpPr>
          <p:cNvPr id="196" name="Shakespeare search service down for 66 minutes during period of high interest in Shakespeare…"/>
          <p:cNvSpPr txBox="1"/>
          <p:nvPr>
            <p:ph type="body" idx="1"/>
          </p:nvPr>
        </p:nvSpPr>
        <p:spPr>
          <a:prstGeom prst="rect">
            <a:avLst/>
          </a:prstGeom>
        </p:spPr>
        <p:txBody>
          <a:bodyPr/>
          <a:lstStyle/>
          <a:p>
            <a:pPr marL="566927" indent="-566927" defTabSz="2267655">
              <a:spcBef>
                <a:spcPts val="4100"/>
              </a:spcBef>
              <a:defRPr sz="4464"/>
            </a:pPr>
            <a:r>
              <a:t>Shakespeare search service down for 66 minutes during period of high interest in Shakespeare</a:t>
            </a:r>
          </a:p>
          <a:p>
            <a:pPr marL="566927" indent="-566927" defTabSz="2267655">
              <a:spcBef>
                <a:spcPts val="4100"/>
              </a:spcBef>
              <a:defRPr sz="4464"/>
            </a:pPr>
            <a:r>
              <a:t>Engineer quickly noticed the problem and eventually got a fix in</a:t>
            </a:r>
          </a:p>
          <a:p>
            <a:pPr marL="566927" indent="-566927" defTabSz="2267655">
              <a:spcBef>
                <a:spcPts val="4100"/>
              </a:spcBef>
              <a:defRPr sz="4464"/>
            </a:pPr>
            <a:r>
              <a:t>How does an organization learn from this?</a:t>
            </a:r>
          </a:p>
          <a:p>
            <a:pPr lvl="1" marL="1133855" indent="-566927" defTabSz="2267655">
              <a:spcBef>
                <a:spcPts val="4100"/>
              </a:spcBef>
              <a:defRPr sz="4464"/>
            </a:pPr>
            <a:r>
              <a:t>What went well</a:t>
            </a:r>
          </a:p>
          <a:p>
            <a:pPr lvl="1" marL="1133855" indent="-566927" defTabSz="2267655">
              <a:spcBef>
                <a:spcPts val="4100"/>
              </a:spcBef>
              <a:defRPr sz="4464"/>
            </a:pPr>
            <a:r>
              <a:t>What went wrong</a:t>
            </a:r>
          </a:p>
          <a:p>
            <a:pPr lvl="1" marL="1133855" indent="-566927" defTabSz="2267655">
              <a:spcBef>
                <a:spcPts val="4100"/>
              </a:spcBef>
              <a:defRPr sz="4464"/>
            </a:pPr>
            <a:r>
              <a:t>Where we got lucky</a:t>
            </a:r>
          </a:p>
          <a:p>
            <a:pPr lvl="1" marL="1133855" indent="-566927" defTabSz="2267655">
              <a:spcBef>
                <a:spcPts val="4100"/>
              </a:spcBef>
              <a:defRPr sz="4464"/>
            </a:pPr>
            <a:r>
              <a:t>How do we prevent it from happening again?</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Name, Blame and Shame"/>
          <p:cNvSpPr txBox="1"/>
          <p:nvPr>
            <p:ph type="title"/>
          </p:nvPr>
        </p:nvSpPr>
        <p:spPr>
          <a:prstGeom prst="rect">
            <a:avLst/>
          </a:prstGeom>
        </p:spPr>
        <p:txBody>
          <a:bodyPr/>
          <a:lstStyle/>
          <a:p>
            <a:pPr/>
            <a:r>
              <a:t>Name, Blame and Shame</a:t>
            </a:r>
          </a:p>
        </p:txBody>
      </p:sp>
      <p:sp>
        <p:nvSpPr>
          <p:cNvPr id="201" name="How not to respond to this failur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not to respond to this failure</a:t>
            </a:r>
          </a:p>
        </p:txBody>
      </p:sp>
      <p:sp>
        <p:nvSpPr>
          <p:cNvPr id="202" name="Some engineer contributes to failure or incident…"/>
          <p:cNvSpPr txBox="1"/>
          <p:nvPr>
            <p:ph type="body" idx="1"/>
          </p:nvPr>
        </p:nvSpPr>
        <p:spPr>
          <a:prstGeom prst="rect">
            <a:avLst/>
          </a:prstGeom>
        </p:spPr>
        <p:txBody>
          <a:bodyPr/>
          <a:lstStyle/>
          <a:p>
            <a:pPr marL="228600" indent="-228600">
              <a:buSzPct val="100000"/>
              <a:buAutoNum type="arabicPeriod" startAt="1"/>
            </a:pPr>
            <a:r>
              <a:t>Some engineer contributes to failure or incident</a:t>
            </a:r>
          </a:p>
          <a:p>
            <a:pPr marL="228600" indent="-228600">
              <a:buSzPct val="100000"/>
              <a:buAutoNum type="arabicPeriod" startAt="1"/>
            </a:pPr>
            <a:r>
              <a:t>Engineer is punished/shamed/blamed/retrained</a:t>
            </a:r>
          </a:p>
          <a:p>
            <a:pPr marL="228600" indent="-228600">
              <a:buSzPct val="100000"/>
              <a:buAutoNum type="arabicPeriod" startAt="1"/>
            </a:pPr>
            <a:r>
              <a:t>Engineers as a whole become silent on details to management to avoid being scapegoated</a:t>
            </a:r>
          </a:p>
          <a:p>
            <a:pPr marL="228600" indent="-228600">
              <a:buSzPct val="100000"/>
              <a:buAutoNum type="arabicPeriod" startAt="1"/>
            </a:pPr>
            <a:r>
              <a:t>Management becomes less informed about what actually is happening, do not actually find/fix root causes of incidents</a:t>
            </a:r>
          </a:p>
          <a:p>
            <a:pPr marL="228600" indent="-228600">
              <a:buSzPct val="100000"/>
              <a:buAutoNum type="arabicPeriod" startAt="1"/>
            </a:pPr>
            <a:r>
              <a:t>Process repeats, amplifying every time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Blameless Post-Mortem"/>
          <p:cNvSpPr txBox="1"/>
          <p:nvPr>
            <p:ph type="title"/>
          </p:nvPr>
        </p:nvSpPr>
        <p:spPr>
          <a:prstGeom prst="rect">
            <a:avLst/>
          </a:prstGeom>
        </p:spPr>
        <p:txBody>
          <a:bodyPr/>
          <a:lstStyle/>
          <a:p>
            <a:pPr/>
            <a:r>
              <a:t>Blameless Post-Mortem</a:t>
            </a:r>
          </a:p>
        </p:txBody>
      </p:sp>
      <p:sp>
        <p:nvSpPr>
          <p:cNvPr id="207" name="Why blameles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Why blameless?</a:t>
            </a:r>
          </a:p>
        </p:txBody>
      </p:sp>
      <p:sp>
        <p:nvSpPr>
          <p:cNvPr id="208" name="What actions did you take at the time?…"/>
          <p:cNvSpPr txBox="1"/>
          <p:nvPr>
            <p:ph type="body" idx="1"/>
          </p:nvPr>
        </p:nvSpPr>
        <p:spPr>
          <a:prstGeom prst="rect">
            <a:avLst/>
          </a:prstGeom>
        </p:spPr>
        <p:txBody>
          <a:bodyPr/>
          <a:lstStyle/>
          <a:p>
            <a:pPr/>
            <a:r>
              <a:t>What actions did you take at the time?</a:t>
            </a:r>
          </a:p>
          <a:p>
            <a:pPr/>
            <a:r>
              <a:t>What effects did you observe at the time?</a:t>
            </a:r>
          </a:p>
          <a:p>
            <a:pPr/>
            <a:r>
              <a:t>What were the expectations that you had?</a:t>
            </a:r>
          </a:p>
          <a:p>
            <a:pPr/>
            <a:r>
              <a:t>What assumptions did you make?</a:t>
            </a:r>
          </a:p>
          <a:p>
            <a:pPr/>
            <a:r>
              <a:t>What is your understanding of the timeline of events as they occurred?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Blameless Post-Mortem"/>
          <p:cNvSpPr txBox="1"/>
          <p:nvPr>
            <p:ph type="title"/>
          </p:nvPr>
        </p:nvSpPr>
        <p:spPr>
          <a:prstGeom prst="rect">
            <a:avLst/>
          </a:prstGeom>
        </p:spPr>
        <p:txBody>
          <a:bodyPr/>
          <a:lstStyle/>
          <a:p>
            <a:pPr/>
            <a:r>
              <a:t>Blameless Post-Mortem</a:t>
            </a:r>
          </a:p>
        </p:txBody>
      </p:sp>
      <p:sp>
        <p:nvSpPr>
          <p:cNvPr id="213" name="Google’s Example Case Stud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Google’s Example Case Study</a:t>
            </a:r>
          </a:p>
        </p:txBody>
      </p:sp>
      <p:sp>
        <p:nvSpPr>
          <p:cNvPr id="214" name="Shakespeare Sonnet++ Postmortem (incident #465)…"/>
          <p:cNvSpPr txBox="1"/>
          <p:nvPr/>
        </p:nvSpPr>
        <p:spPr>
          <a:xfrm>
            <a:off x="43978" y="3709865"/>
            <a:ext cx="24296043" cy="4889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a:solidFill>
                  <a:srgbClr val="333333"/>
                </a:solidFill>
                <a:latin typeface="Times Roman"/>
                <a:ea typeface="Times Roman"/>
                <a:cs typeface="Times Roman"/>
                <a:sym typeface="Times Roman"/>
              </a:defRPr>
            </a:pPr>
            <a:r>
              <a:t>Shakespeare Sonnet++ Postmortem (incident #465)</a:t>
            </a:r>
            <a:endParaRPr b="0"/>
          </a:p>
          <a:p>
            <a:pPr algn="l" defTabSz="457200">
              <a:defRPr>
                <a:solidFill>
                  <a:srgbClr val="333333"/>
                </a:solidFill>
                <a:latin typeface="Times Roman"/>
                <a:ea typeface="Times Roman"/>
                <a:cs typeface="Times Roman"/>
                <a:sym typeface="Times Roman"/>
              </a:defRPr>
            </a:pPr>
            <a:r>
              <a:rPr b="1"/>
              <a:t>Date</a:t>
            </a:r>
            <a:r>
              <a:t>: 2015-10-21</a:t>
            </a:r>
          </a:p>
          <a:p>
            <a:pPr algn="l" defTabSz="457200">
              <a:defRPr>
                <a:solidFill>
                  <a:srgbClr val="333333"/>
                </a:solidFill>
                <a:latin typeface="Times Roman"/>
                <a:ea typeface="Times Roman"/>
                <a:cs typeface="Times Roman"/>
                <a:sym typeface="Times Roman"/>
              </a:defRPr>
            </a:pPr>
            <a:r>
              <a:rPr b="1"/>
              <a:t>Authors</a:t>
            </a:r>
            <a:r>
              <a:t>: jennifer, martym, agoogler</a:t>
            </a:r>
          </a:p>
          <a:p>
            <a:pPr algn="l" defTabSz="457200">
              <a:defRPr>
                <a:solidFill>
                  <a:srgbClr val="333333"/>
                </a:solidFill>
                <a:latin typeface="Times Roman"/>
                <a:ea typeface="Times Roman"/>
                <a:cs typeface="Times Roman"/>
                <a:sym typeface="Times Roman"/>
              </a:defRPr>
            </a:pPr>
            <a:r>
              <a:rPr b="1"/>
              <a:t>Status</a:t>
            </a:r>
            <a:r>
              <a:t>: Complete, action items in progress</a:t>
            </a:r>
          </a:p>
          <a:p>
            <a:pPr algn="l" defTabSz="457200">
              <a:defRPr>
                <a:solidFill>
                  <a:srgbClr val="333333"/>
                </a:solidFill>
                <a:latin typeface="Times Roman"/>
                <a:ea typeface="Times Roman"/>
                <a:cs typeface="Times Roman"/>
                <a:sym typeface="Times Roman"/>
              </a:defRPr>
            </a:pPr>
            <a:r>
              <a:rPr b="1"/>
              <a:t>Summary</a:t>
            </a:r>
            <a:r>
              <a:t>: Shakespeare Search down for 66 minutes during period of very high interest in Shakespeare due to discovery of a new sonnet.</a:t>
            </a:r>
          </a:p>
          <a:p>
            <a:pPr algn="l" defTabSz="457200">
              <a:defRPr>
                <a:solidFill>
                  <a:srgbClr val="333333"/>
                </a:solidFill>
                <a:latin typeface="Times Roman"/>
                <a:ea typeface="Times Roman"/>
                <a:cs typeface="Times Roman"/>
                <a:sym typeface="Times Roman"/>
              </a:defRPr>
            </a:pPr>
            <a:r>
              <a:rPr b="1"/>
              <a:t>Impact</a:t>
            </a:r>
            <a:r>
              <a:t>: Estimated 1.21B queries lost, no revenue impact.</a:t>
            </a:r>
          </a:p>
          <a:p>
            <a:pPr algn="l" defTabSz="457200">
              <a:defRPr>
                <a:solidFill>
                  <a:srgbClr val="333333"/>
                </a:solidFill>
                <a:latin typeface="Times Roman"/>
                <a:ea typeface="Times Roman"/>
                <a:cs typeface="Times Roman"/>
                <a:sym typeface="Times Roman"/>
              </a:defRPr>
            </a:pPr>
            <a:r>
              <a:rPr b="1"/>
              <a:t>Root Causes</a:t>
            </a:r>
            <a:r>
              <a:t>: Cascading failure due to combination of exceptionally high load and a resource leak when searches failed due to terms not being in the Shakespeare corpus. The newly discovered sonnet used a word that had never before appeared in one of Shakespeare’s works, which happened to be the term users searched for. Under normal circumstances, the rate of task failures due to resource leaks is low enough to be unnoticed.</a:t>
            </a:r>
          </a:p>
          <a:p>
            <a:pPr algn="l" defTabSz="457200">
              <a:defRPr>
                <a:solidFill>
                  <a:srgbClr val="333333"/>
                </a:solidFill>
                <a:latin typeface="Times Roman"/>
                <a:ea typeface="Times Roman"/>
                <a:cs typeface="Times Roman"/>
                <a:sym typeface="Times Roman"/>
              </a:defRPr>
            </a:pPr>
            <a:r>
              <a:rPr b="1"/>
              <a:t>Trigger</a:t>
            </a:r>
            <a:r>
              <a:t>: Latent bug triggered by sudden increase in traffic.</a:t>
            </a:r>
          </a:p>
          <a:p>
            <a:pPr algn="l" defTabSz="457200">
              <a:defRPr>
                <a:solidFill>
                  <a:srgbClr val="333333"/>
                </a:solidFill>
                <a:latin typeface="Times Roman"/>
                <a:ea typeface="Times Roman"/>
                <a:cs typeface="Times Roman"/>
                <a:sym typeface="Times Roman"/>
              </a:defRPr>
            </a:pPr>
            <a:r>
              <a:rPr b="1"/>
              <a:t>Resolution</a:t>
            </a:r>
            <a:r>
              <a:t>: Directed traffic to sacrificial cluster and added 10x capacity to mitigate cascading failure. Updated index deployed, resolving interaction with latent bug. Maintaining extra capacity until surge in public interest in new sonnet passes. Resource leak identified and fix deployed.</a:t>
            </a:r>
          </a:p>
          <a:p>
            <a:pPr algn="l" defTabSz="457200">
              <a:defRPr>
                <a:solidFill>
                  <a:srgbClr val="333333"/>
                </a:solidFill>
                <a:latin typeface="Times Roman"/>
                <a:ea typeface="Times Roman"/>
                <a:cs typeface="Times Roman"/>
                <a:sym typeface="Times Roman"/>
              </a:defRPr>
            </a:pPr>
            <a:r>
              <a:rPr b="1"/>
              <a:t>Detection</a:t>
            </a:r>
            <a:r>
              <a:t>: Borgmon detected high level of HTTP 500s and paged on-call.</a:t>
            </a:r>
          </a:p>
        </p:txBody>
      </p:sp>
      <p:sp>
        <p:nvSpPr>
          <p:cNvPr id="215" name="WHAT WENT WELL…"/>
          <p:cNvSpPr txBox="1"/>
          <p:nvPr/>
        </p:nvSpPr>
        <p:spPr>
          <a:xfrm>
            <a:off x="43399" y="9001489"/>
            <a:ext cx="18983772" cy="4013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b="1">
                <a:solidFill>
                  <a:srgbClr val="555555"/>
                </a:solidFill>
                <a:latin typeface="Source Sans Pro"/>
                <a:ea typeface="Source Sans Pro"/>
                <a:cs typeface="Source Sans Pro"/>
                <a:sym typeface="Source Sans Pro"/>
              </a:defRPr>
            </a:pPr>
            <a:r>
              <a:t>WHAT WENT WELL</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Monitoring quickly alerted us to high rate (reaching ~100%) of HTTP 500s</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Rapidly distributed updated Shakespeare corpus to all clusters</a:t>
            </a:r>
          </a:p>
          <a:p>
            <a:pPr algn="l" defTabSz="457200">
              <a:defRPr b="1">
                <a:solidFill>
                  <a:srgbClr val="555555"/>
                </a:solidFill>
                <a:latin typeface="Source Sans Pro"/>
                <a:ea typeface="Source Sans Pro"/>
                <a:cs typeface="Source Sans Pro"/>
                <a:sym typeface="Source Sans Pro"/>
              </a:defRPr>
            </a:pPr>
            <a:r>
              <a:t>WHAT WENT WRONG</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We’re out of practice in responding to cascading failure</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We exceeded our availability error budget (by several orders of magnitude) due to the exceptional surge of traffic that essentially all resulted in failures</a:t>
            </a:r>
          </a:p>
          <a:p>
            <a:pPr algn="l" defTabSz="457200">
              <a:defRPr b="1">
                <a:solidFill>
                  <a:srgbClr val="555555"/>
                </a:solidFill>
                <a:latin typeface="Source Sans Pro"/>
                <a:ea typeface="Source Sans Pro"/>
                <a:cs typeface="Source Sans Pro"/>
                <a:sym typeface="Source Sans Pro"/>
              </a:defRPr>
            </a:pPr>
            <a:r>
              <a:t>WHERE WE GOT LUCKY</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Mailing list of Shakespeare aficionados had a copy of new sonnet available</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Server logs had stack traces pointing to file descriptor exhaustion as cause for crash</a:t>
            </a:r>
          </a:p>
          <a:p>
            <a:pPr marL="457200" indent="-317500" algn="l" defTabSz="457200">
              <a:buClr>
                <a:srgbClr val="333333"/>
              </a:buClr>
              <a:buSzPct val="100000"/>
              <a:buFont typeface="Times Roman"/>
              <a:buChar char="•"/>
              <a:defRPr>
                <a:solidFill>
                  <a:srgbClr val="333333"/>
                </a:solidFill>
                <a:latin typeface="Times Roman"/>
                <a:ea typeface="Times Roman"/>
                <a:cs typeface="Times Roman"/>
                <a:sym typeface="Times Roman"/>
              </a:defRPr>
            </a:pPr>
            <a:r>
              <a:t>Query-of-death was resolved by pushing new index containing popular search term</a:t>
            </a:r>
          </a:p>
        </p:txBody>
      </p:sp>
      <p:sp>
        <p:nvSpPr>
          <p:cNvPr id="216" name="Copyright © 2017 Google, Inc. Published by O'Reilly Media, Inc. Licensed under CC BY-NC-ND 4.0"/>
          <p:cNvSpPr txBox="1"/>
          <p:nvPr/>
        </p:nvSpPr>
        <p:spPr>
          <a:xfrm>
            <a:off x="17355385" y="13366013"/>
            <a:ext cx="6806507" cy="279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1200">
                <a:solidFill>
                  <a:srgbClr val="000000"/>
                </a:solidFill>
                <a:latin typeface="Helvetica"/>
                <a:ea typeface="Helvetica"/>
                <a:cs typeface="Helvetica"/>
                <a:sym typeface="Helvetica"/>
              </a:defRPr>
            </a:pPr>
            <a:r>
              <a:t>Copyright © 2017 Google, Inc. Published by O'Reilly Media, Inc. Licensed under </a:t>
            </a:r>
            <a:r>
              <a:rPr>
                <a:hlinkClick r:id="rId4" invalidUrl="" action="" tgtFrame="" tooltip="" history="1" highlightClick="0" endSnd="0"/>
              </a:rPr>
              <a:t>CC BY-NC-ND 4.0</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Conducting Postmortems"/>
          <p:cNvSpPr txBox="1"/>
          <p:nvPr>
            <p:ph type="title"/>
          </p:nvPr>
        </p:nvSpPr>
        <p:spPr>
          <a:prstGeom prst="rect">
            <a:avLst/>
          </a:prstGeom>
        </p:spPr>
        <p:txBody>
          <a:bodyPr/>
          <a:lstStyle/>
          <a:p>
            <a:pPr/>
            <a:r>
              <a:t>Conducting Postmortems</a:t>
            </a:r>
          </a:p>
        </p:txBody>
      </p:sp>
      <p:sp>
        <p:nvSpPr>
          <p:cNvPr id="221" name="Reflecting on past team performa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Reflecting on past team performance</a:t>
            </a:r>
          </a:p>
        </p:txBody>
      </p:sp>
      <p:sp>
        <p:nvSpPr>
          <p:cNvPr id="222" name="Apply this technique after any event you would like to avoid in the future…"/>
          <p:cNvSpPr txBox="1"/>
          <p:nvPr>
            <p:ph type="body" idx="1"/>
          </p:nvPr>
        </p:nvSpPr>
        <p:spPr>
          <a:prstGeom prst="rect">
            <a:avLst/>
          </a:prstGeom>
        </p:spPr>
        <p:txBody>
          <a:bodyPr/>
          <a:lstStyle/>
          <a:p>
            <a:pPr/>
            <a:r>
              <a:t>Apply this technique after any event you would like to avoid in the future</a:t>
            </a:r>
          </a:p>
          <a:p>
            <a:pPr/>
            <a:r>
              <a:t>Apply this to technical and non-technical events</a:t>
            </a:r>
          </a:p>
          <a:p>
            <a:pPr/>
            <a:r>
              <a:t>Focus on improvement, resilience, and collaboration: what could any of the actors have done better?</a:t>
            </a:r>
          </a:p>
          <a:p>
            <a:pPr/>
            <a:r>
              <a:rPr u="sng">
                <a:hlinkClick r:id="rId3" invalidUrl="" action="" tgtFrame="" tooltip="" history="1" highlightClick="0" endSnd="0"/>
              </a:rPr>
              <a:t>Google’s generic postmortem template</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27"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Explain key advantages of working in a team and sharing information with your team…"/>
          <p:cNvSpPr txBox="1"/>
          <p:nvPr>
            <p:ph type="body" idx="1"/>
          </p:nvPr>
        </p:nvSpPr>
        <p:spPr>
          <a:prstGeom prst="rect">
            <a:avLst/>
          </a:prstGeom>
        </p:spPr>
        <p:txBody>
          <a:bodyPr/>
          <a:lstStyle/>
          <a:p>
            <a:pPr/>
            <a:r>
              <a:t>Explain key advantages of working in a team and sharing information with your team</a:t>
            </a:r>
          </a:p>
          <a:p>
            <a:pPr/>
            <a:r>
              <a:t>Apply root-cause analysis to construct a blameless post-mortem of a team project</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he 10x Engineer”"/>
          <p:cNvSpPr txBox="1"/>
          <p:nvPr>
            <p:ph type="title"/>
          </p:nvPr>
        </p:nvSpPr>
        <p:spPr>
          <a:prstGeom prst="rect">
            <a:avLst/>
          </a:prstGeom>
        </p:spPr>
        <p:txBody>
          <a:bodyPr/>
          <a:lstStyle/>
          <a:p>
            <a:pPr/>
            <a:r>
              <a:t>“The 10x Engineer”</a:t>
            </a:r>
          </a:p>
        </p:txBody>
      </p:sp>
      <p:sp>
        <p:nvSpPr>
          <p:cNvPr id="132" name="AKA “The Rock-Star Engineer,” “The Ninja Develop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AKA “The Rock-Star Engineer,” “The Ninja Developer”</a:t>
            </a:r>
          </a:p>
        </p:txBody>
      </p:sp>
      <p:pic>
        <p:nvPicPr>
          <p:cNvPr id="133" name="s3f1ruepjhuz.jpg" descr="s3f1ruepjhuz.jpg"/>
          <p:cNvPicPr>
            <a:picLocks noChangeAspect="1"/>
          </p:cNvPicPr>
          <p:nvPr/>
        </p:nvPicPr>
        <p:blipFill>
          <a:blip r:embed="rId3">
            <a:extLst/>
          </a:blip>
          <a:stretch>
            <a:fillRect/>
          </a:stretch>
        </p:blipFill>
        <p:spPr>
          <a:xfrm>
            <a:off x="12172202" y="3525109"/>
            <a:ext cx="10160001" cy="9702801"/>
          </a:xfrm>
          <a:prstGeom prst="rect">
            <a:avLst/>
          </a:prstGeom>
          <a:ln w="12700">
            <a:miter lim="400000"/>
          </a:ln>
        </p:spPr>
      </p:pic>
      <p:pic>
        <p:nvPicPr>
          <p:cNvPr id="134" name="Image" descr="Image"/>
          <p:cNvPicPr>
            <a:picLocks noChangeAspect="1"/>
          </p:cNvPicPr>
          <p:nvPr/>
        </p:nvPicPr>
        <p:blipFill>
          <a:blip r:embed="rId4">
            <a:extLst/>
          </a:blip>
          <a:stretch>
            <a:fillRect/>
          </a:stretch>
        </p:blipFill>
        <p:spPr>
          <a:xfrm>
            <a:off x="2051797" y="4414109"/>
            <a:ext cx="7899401" cy="79248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Playing Nicely with Others"/>
          <p:cNvSpPr txBox="1"/>
          <p:nvPr>
            <p:ph type="title"/>
          </p:nvPr>
        </p:nvSpPr>
        <p:spPr>
          <a:prstGeom prst="rect">
            <a:avLst/>
          </a:prstGeom>
        </p:spPr>
        <p:txBody>
          <a:bodyPr/>
          <a:lstStyle/>
          <a:p>
            <a:pPr/>
            <a:r>
              <a:t>Playing Nicely with Others</a:t>
            </a:r>
          </a:p>
        </p:txBody>
      </p:sp>
      <p:sp>
        <p:nvSpPr>
          <p:cNvPr id="139" name="HRT: Three Pillars of Social Skill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HRT: Three Pillars of Social Skills</a:t>
            </a:r>
          </a:p>
        </p:txBody>
      </p:sp>
      <p:sp>
        <p:nvSpPr>
          <p:cNvPr id="140" name="Pillar 1: Humility: You are not the center of the universe (nor is your code!). You’re neither omniscient nor infallible. You’re open to self-improvement.…"/>
          <p:cNvSpPr txBox="1"/>
          <p:nvPr>
            <p:ph type="body" idx="1"/>
          </p:nvPr>
        </p:nvSpPr>
        <p:spPr>
          <a:prstGeom prst="rect">
            <a:avLst/>
          </a:prstGeom>
        </p:spPr>
        <p:txBody>
          <a:bodyPr/>
          <a:lstStyle/>
          <a:p>
            <a:pPr/>
            <a:r>
              <a:rPr b="1"/>
              <a:t>Pillar 1: Humility</a:t>
            </a:r>
            <a:r>
              <a:t>: You are not the center of the universe (nor is your code!). You’re neither omniscient nor infallible. You’re open to self-improvement.</a:t>
            </a:r>
          </a:p>
          <a:p>
            <a:pPr/>
            <a:r>
              <a:rPr b="1"/>
              <a:t>Pillar 2: Respect</a:t>
            </a:r>
            <a:r>
              <a:t>: You genuinely care about others you work with. You treat them kindly and appreciate their abilities and accomplishments.</a:t>
            </a:r>
          </a:p>
          <a:p>
            <a:pPr/>
            <a:r>
              <a:rPr b="1"/>
              <a:t>Pillar 3: Trust</a:t>
            </a:r>
            <a:r>
              <a:t>: You believe others are competent and will do the right thing, and you’re OK with letting them drive when appropriate.</a:t>
            </a:r>
          </a:p>
        </p:txBody>
      </p:sp>
      <p:sp>
        <p:nvSpPr>
          <p:cNvPr id="141" name="From “Debugging Teams” by Ben Collins-Sussman and Brian Fitzpatrick"/>
          <p:cNvSpPr txBox="1"/>
          <p:nvPr/>
        </p:nvSpPr>
        <p:spPr>
          <a:xfrm>
            <a:off x="7217511" y="12957778"/>
            <a:ext cx="994897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From “Debugging Teams” by Ben Collins-Sussman and Brian Fitzpatrick</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HRT Applied in Code Review"/>
          <p:cNvSpPr txBox="1"/>
          <p:nvPr>
            <p:ph type="title"/>
          </p:nvPr>
        </p:nvSpPr>
        <p:spPr>
          <a:prstGeom prst="rect">
            <a:avLst/>
          </a:prstGeom>
        </p:spPr>
        <p:txBody>
          <a:bodyPr/>
          <a:lstStyle/>
          <a:p>
            <a:pPr/>
            <a:r>
              <a:t>HRT Applied in Code Review</a:t>
            </a:r>
          </a:p>
        </p:txBody>
      </p:sp>
      <p:sp>
        <p:nvSpPr>
          <p:cNvPr id="146" name="Consider the following code com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Consider the following code comment</a:t>
            </a:r>
          </a:p>
        </p:txBody>
      </p:sp>
      <p:sp>
        <p:nvSpPr>
          <p:cNvPr id="147" name="From “Debugging Teams” by Ben Collins-Sussman and Brian Fitzpatrick"/>
          <p:cNvSpPr txBox="1"/>
          <p:nvPr/>
        </p:nvSpPr>
        <p:spPr>
          <a:xfrm>
            <a:off x="7217511" y="12957778"/>
            <a:ext cx="994897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2" invalidUrl="" action="" tgtFrame="" tooltip="" history="1" highlightClick="0" endSnd="0"/>
              </a:defRPr>
            </a:lvl1pPr>
          </a:lstStyle>
          <a:p>
            <a:pPr>
              <a:defRPr u="none"/>
            </a:pPr>
            <a:r>
              <a:rPr u="sng">
                <a:hlinkClick r:id="rId2" invalidUrl="" action="" tgtFrame="" tooltip="" history="1" highlightClick="0" endSnd="0"/>
              </a:rPr>
              <a:t>From “Debugging Teams” by Ben Collins-Sussman and Brian Fitzpatrick</a:t>
            </a:r>
          </a:p>
        </p:txBody>
      </p:sp>
      <p:sp>
        <p:nvSpPr>
          <p:cNvPr id="148" name="“Man, you totally got the control flow wrong on that method there. You should be using the standard foobar code pattern like everyone else”"/>
          <p:cNvSpPr txBox="1"/>
          <p:nvPr/>
        </p:nvSpPr>
        <p:spPr>
          <a:xfrm>
            <a:off x="1907959" y="7004396"/>
            <a:ext cx="20568082" cy="14616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90000"/>
              </a:lnSpc>
              <a:spcBef>
                <a:spcPts val="4500"/>
              </a:spcBef>
              <a:defRPr sz="4800">
                <a:solidFill>
                  <a:srgbClr val="000000"/>
                </a:solidFill>
              </a:defRPr>
            </a:lvl1pPr>
          </a:lstStyle>
          <a:p>
            <a:pPr/>
            <a:r>
              <a:t>“Man, you totally got the control flow wrong on that method there. You should be using the standard foobar code pattern like everyone else”</a:t>
            </a:r>
          </a:p>
        </p:txBody>
      </p:sp>
      <p:grpSp>
        <p:nvGrpSpPr>
          <p:cNvPr id="151" name="Group"/>
          <p:cNvGrpSpPr/>
          <p:nvPr/>
        </p:nvGrpSpPr>
        <p:grpSpPr>
          <a:xfrm>
            <a:off x="3614615" y="5965092"/>
            <a:ext cx="1865710" cy="1781095"/>
            <a:chOff x="1234868" y="348488"/>
            <a:chExt cx="1865709" cy="1781093"/>
          </a:xfrm>
        </p:grpSpPr>
        <p:sp>
          <p:nvSpPr>
            <p:cNvPr id="149" name="Callout"/>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50" name="This is personal"/>
            <p:cNvSpPr/>
            <p:nvPr/>
          </p:nvSpPr>
          <p:spPr>
            <a:xfrm>
              <a:off x="1830578" y="34848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000000"/>
                  </a:solidFill>
                </a:defRPr>
              </a:lvl1pPr>
            </a:lstStyle>
            <a:p>
              <a:pPr/>
              <a:r>
                <a:t>This is personal</a:t>
              </a:r>
            </a:p>
          </p:txBody>
        </p:sp>
      </p:grpSp>
      <p:grpSp>
        <p:nvGrpSpPr>
          <p:cNvPr id="154" name="Group"/>
          <p:cNvGrpSpPr/>
          <p:nvPr/>
        </p:nvGrpSpPr>
        <p:grpSpPr>
          <a:xfrm>
            <a:off x="12094307" y="6063645"/>
            <a:ext cx="1865711" cy="1739392"/>
            <a:chOff x="3300396" y="348488"/>
            <a:chExt cx="1865709" cy="1739391"/>
          </a:xfrm>
        </p:grpSpPr>
        <p:sp>
          <p:nvSpPr>
            <p:cNvPr id="152" name="Callout"/>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53" name="Is this really that black and white?"/>
            <p:cNvSpPr/>
            <p:nvPr/>
          </p:nvSpPr>
          <p:spPr>
            <a:xfrm>
              <a:off x="3896106" y="348488"/>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000000"/>
                  </a:solidFill>
                </a:defRPr>
              </a:lvl1pPr>
            </a:lstStyle>
            <a:p>
              <a:pPr/>
              <a:r>
                <a:t>Is this really that black and white?</a:t>
              </a:r>
            </a:p>
          </p:txBody>
        </p:sp>
      </p:grpSp>
      <p:grpSp>
        <p:nvGrpSpPr>
          <p:cNvPr id="157" name="Group"/>
          <p:cNvGrpSpPr/>
          <p:nvPr/>
        </p:nvGrpSpPr>
        <p:grpSpPr>
          <a:xfrm>
            <a:off x="1846384" y="7702864"/>
            <a:ext cx="4620634" cy="3439891"/>
            <a:chOff x="1034677" y="0"/>
            <a:chExt cx="4620632" cy="3439889"/>
          </a:xfrm>
        </p:grpSpPr>
        <p:sp>
          <p:nvSpPr>
            <p:cNvPr id="155" name="Callout"/>
            <p:cNvSpPr/>
            <p:nvPr/>
          </p:nvSpPr>
          <p:spPr>
            <a:xfrm>
              <a:off x="1034677" y="0"/>
              <a:ext cx="4570811" cy="1829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56" name="Are we demanding a specific change?"/>
            <p:cNvSpPr/>
            <p:nvPr/>
          </p:nvSpPr>
          <p:spPr>
            <a:xfrm>
              <a:off x="4385310" y="216988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4000">
                  <a:solidFill>
                    <a:srgbClr val="000000"/>
                  </a:solidFill>
                </a:defRPr>
              </a:lvl1pPr>
            </a:lstStyle>
            <a:p>
              <a:pPr/>
              <a:r>
                <a:t>Are we demanding a specific change?</a:t>
              </a:r>
            </a:p>
          </p:txBody>
        </p:sp>
      </p:grpSp>
      <p:grpSp>
        <p:nvGrpSpPr>
          <p:cNvPr id="160" name="Group"/>
          <p:cNvGrpSpPr/>
          <p:nvPr/>
        </p:nvGrpSpPr>
        <p:grpSpPr>
          <a:xfrm>
            <a:off x="16656539" y="7648646"/>
            <a:ext cx="4033441" cy="3904416"/>
            <a:chOff x="447644" y="0"/>
            <a:chExt cx="4033440" cy="3904415"/>
          </a:xfrm>
        </p:grpSpPr>
        <p:sp>
          <p:nvSpPr>
            <p:cNvPr id="158" name="Callout"/>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59" name="Everyone else does it right,…"/>
            <p:cNvSpPr/>
            <p:nvPr/>
          </p:nvSpPr>
          <p:spPr>
            <a:xfrm>
              <a:off x="3124200" y="2634415"/>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4000">
                  <a:solidFill>
                    <a:srgbClr val="000000"/>
                  </a:solidFill>
                </a:defRPr>
              </a:pPr>
              <a:r>
                <a:t>Everyone else does it right,</a:t>
              </a:r>
            </a:p>
            <a:p>
              <a:pPr>
                <a:defRPr sz="4000">
                  <a:solidFill>
                    <a:srgbClr val="000000"/>
                  </a:solidFill>
                </a:defRPr>
              </a:pPr>
              <a:r>
                <a:t>therefore you are stupid</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1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1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1" grpId="1"/>
      <p:bldP build="whole" bldLvl="1" animBg="1" rev="0" advAuto="0" spid="160" grpId="4"/>
      <p:bldP build="whole" bldLvl="1" animBg="1" rev="0" advAuto="0" spid="157" grpId="3"/>
      <p:bldP build="whole" bldLvl="1" animBg="1" rev="0" advAuto="0" spid="154" grpId="2"/>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HRT Applied in Code Review"/>
          <p:cNvSpPr txBox="1"/>
          <p:nvPr>
            <p:ph type="title"/>
          </p:nvPr>
        </p:nvSpPr>
        <p:spPr>
          <a:prstGeom prst="rect">
            <a:avLst/>
          </a:prstGeom>
        </p:spPr>
        <p:txBody>
          <a:bodyPr/>
          <a:lstStyle/>
          <a:p>
            <a:pPr/>
            <a:r>
              <a:t>HRT Applied in Code Review</a:t>
            </a:r>
          </a:p>
        </p:txBody>
      </p:sp>
      <p:sp>
        <p:nvSpPr>
          <p:cNvPr id="163" name="Consider the following code commen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Consider the following code comment</a:t>
            </a:r>
          </a:p>
        </p:txBody>
      </p:sp>
      <p:sp>
        <p:nvSpPr>
          <p:cNvPr id="164" name="From “Debugging Teams” by Ben Collins-Sussman and Brian Fitzpatrick"/>
          <p:cNvSpPr txBox="1"/>
          <p:nvPr/>
        </p:nvSpPr>
        <p:spPr>
          <a:xfrm>
            <a:off x="7217511" y="12957778"/>
            <a:ext cx="994897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3" invalidUrl="" action="" tgtFrame="" tooltip="" history="1" highlightClick="0" endSnd="0"/>
              </a:defRPr>
            </a:lvl1pPr>
          </a:lstStyle>
          <a:p>
            <a:pPr>
              <a:defRPr u="none"/>
            </a:pPr>
            <a:r>
              <a:rPr u="sng">
                <a:hlinkClick r:id="rId3" invalidUrl="" action="" tgtFrame="" tooltip="" history="1" highlightClick="0" endSnd="0"/>
              </a:rPr>
              <a:t>From “Debugging Teams” by Ben Collins-Sussman and Brian Fitzpatrick</a:t>
            </a:r>
          </a:p>
        </p:txBody>
      </p:sp>
      <p:sp>
        <p:nvSpPr>
          <p:cNvPr id="165" name="“Man, you totally got the control flow wrong on that method there. You should be using the standard foobar code pattern like everyone else”"/>
          <p:cNvSpPr txBox="1"/>
          <p:nvPr/>
        </p:nvSpPr>
        <p:spPr>
          <a:xfrm>
            <a:off x="1907959" y="3458165"/>
            <a:ext cx="20568082" cy="146165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90000"/>
              </a:lnSpc>
              <a:spcBef>
                <a:spcPts val="4500"/>
              </a:spcBef>
              <a:defRPr sz="4800">
                <a:solidFill>
                  <a:srgbClr val="000000"/>
                </a:solidFill>
              </a:defRPr>
            </a:lvl1pPr>
          </a:lstStyle>
          <a:p>
            <a:pPr/>
            <a:r>
              <a:t>“Man, you totally got the control flow wrong on that method there. You should be using the standard foobar code pattern like everyone else”</a:t>
            </a:r>
          </a:p>
        </p:txBody>
      </p:sp>
      <p:sp>
        <p:nvSpPr>
          <p:cNvPr id="166" name="“Hmm, I’m confused by the control flow in this section here. I wonder if the foobar code pattern might make this clearer and easier to maintain?"/>
          <p:cNvSpPr txBox="1"/>
          <p:nvPr/>
        </p:nvSpPr>
        <p:spPr>
          <a:xfrm>
            <a:off x="1907959" y="7401936"/>
            <a:ext cx="20568082" cy="146164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90000"/>
              </a:lnSpc>
              <a:spcBef>
                <a:spcPts val="4500"/>
              </a:spcBef>
              <a:defRPr sz="4800">
                <a:solidFill>
                  <a:srgbClr val="000000"/>
                </a:solidFill>
              </a:defRPr>
            </a:lvl1pPr>
          </a:lstStyle>
          <a:p>
            <a:pPr/>
            <a:r>
              <a:t>“Hmm, I’m confused by the control flow in this section here. I wonder if the foobar code pattern might make this clearer and easier to maintain?</a:t>
            </a:r>
          </a:p>
        </p:txBody>
      </p:sp>
      <p:grpSp>
        <p:nvGrpSpPr>
          <p:cNvPr id="169" name="Group"/>
          <p:cNvGrpSpPr/>
          <p:nvPr/>
        </p:nvGrpSpPr>
        <p:grpSpPr>
          <a:xfrm>
            <a:off x="1992923" y="7401935"/>
            <a:ext cx="5813029" cy="3439891"/>
            <a:chOff x="625737" y="0"/>
            <a:chExt cx="5813028" cy="3439889"/>
          </a:xfrm>
        </p:grpSpPr>
        <p:sp>
          <p:nvSpPr>
            <p:cNvPr id="167" name="Callout"/>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chemeClr val="accent5">
                  <a:hueOff val="-82419"/>
                  <a:satOff val="-9513"/>
                  <a:lumOff val="-16343"/>
                </a:schemeClr>
              </a:solidFill>
              <a:prstDash val="solid"/>
              <a:miter lim="400000"/>
            </a:ln>
            <a:effectLst/>
          </p:spPr>
          <p:txBody>
            <a:bodyPr wrap="square" lIns="50800" tIns="50800" rIns="50800" bIns="50800" numCol="1" anchor="ctr">
              <a:noAutofit/>
            </a:bodyP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168" name="Humility! This is about me, not you"/>
            <p:cNvSpPr/>
            <p:nvPr/>
          </p:nvSpPr>
          <p:spPr>
            <a:xfrm>
              <a:off x="3976370" y="2169889"/>
              <a:ext cx="1270001" cy="1270001"/>
            </a:xfrm>
            <a:prstGeom prst="line">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p>
              <a:pPr>
                <a:defRPr sz="4000">
                  <a:solidFill>
                    <a:srgbClr val="000000"/>
                  </a:solidFill>
                </a:defRPr>
              </a:pPr>
              <a:r>
                <a:t>Humility! This is about </a:t>
              </a:r>
              <a:r>
                <a:rPr i="1"/>
                <a:t>me, </a:t>
              </a:r>
              <a:r>
                <a:t>not you</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9"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he 10x Team, or the 1/10 Team?"/>
          <p:cNvSpPr txBox="1"/>
          <p:nvPr>
            <p:ph type="title"/>
          </p:nvPr>
        </p:nvSpPr>
        <p:spPr>
          <a:prstGeom prst="rect">
            <a:avLst/>
          </a:prstGeom>
        </p:spPr>
        <p:txBody>
          <a:bodyPr/>
          <a:lstStyle/>
          <a:p>
            <a:pPr/>
            <a:r>
              <a:t>The 10x Team, or the 1/10 Team?</a:t>
            </a:r>
          </a:p>
        </p:txBody>
      </p:sp>
      <p:sp>
        <p:nvSpPr>
          <p:cNvPr id="174" name="Mythical Man-Month: “adding manpower to a late software project makes it lat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660400">
              <a:defRPr sz="4400"/>
            </a:lvl1pPr>
          </a:lstStyle>
          <a:p>
            <a:pPr/>
            <a:r>
              <a:t>Mythical Man-Month: “adding manpower to a late software project makes it later”</a:t>
            </a:r>
          </a:p>
        </p:txBody>
      </p:sp>
      <p:sp>
        <p:nvSpPr>
          <p:cNvPr id="175" name="Knowledge sharing needs to scale linearly (or sub linearly) with org growth:…"/>
          <p:cNvSpPr txBox="1"/>
          <p:nvPr>
            <p:ph type="body" idx="1"/>
          </p:nvPr>
        </p:nvSpPr>
        <p:spPr>
          <a:prstGeom prst="rect">
            <a:avLst/>
          </a:prstGeom>
        </p:spPr>
        <p:txBody>
          <a:bodyPr/>
          <a:lstStyle/>
          <a:p>
            <a:pPr/>
            <a:r>
              <a:t>Knowledge sharing needs to scale linearly (or sub linearly) with org growth:</a:t>
            </a:r>
          </a:p>
          <a:p>
            <a:pPr lvl="1"/>
            <a:r>
              <a:t>Mentorship</a:t>
            </a:r>
          </a:p>
          <a:p>
            <a:pPr lvl="1"/>
            <a:r>
              <a:t>Q&amp;A</a:t>
            </a:r>
          </a:p>
          <a:p>
            <a:pPr lvl="1"/>
            <a:r>
              <a:t>Mailing lists</a:t>
            </a:r>
          </a:p>
          <a:p>
            <a:pPr lvl="1"/>
            <a:r>
              <a:t>Tech talks</a:t>
            </a:r>
          </a:p>
          <a:p>
            <a:pPr lvl="1"/>
            <a:r>
              <a:t>Documentation</a:t>
            </a:r>
          </a:p>
        </p:txBody>
      </p:sp>
      <p:sp>
        <p:nvSpPr>
          <p:cNvPr id="176" name="For more on knowledge sharing in teams, see SE@Google Ch 3"/>
          <p:cNvSpPr txBox="1"/>
          <p:nvPr/>
        </p:nvSpPr>
        <p:spPr>
          <a:xfrm>
            <a:off x="7818424" y="12990255"/>
            <a:ext cx="874715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For more on knowledge sharing in teams, see SE@Google Ch 3</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0" name="mario-sessions-0TmYp58QVNQ-unsplash.jpg" descr="mario-sessions-0TmYp58QVNQ-unsplash.jpg"/>
          <p:cNvPicPr>
            <a:picLocks noChangeAspect="1"/>
          </p:cNvPicPr>
          <p:nvPr/>
        </p:nvPicPr>
        <p:blipFill>
          <a:blip r:embed="rId3">
            <a:extLst/>
          </a:blip>
          <a:stretch>
            <a:fillRect/>
          </a:stretch>
        </p:blipFill>
        <p:spPr>
          <a:xfrm>
            <a:off x="0" y="-510079"/>
            <a:ext cx="24384001" cy="16277618"/>
          </a:xfrm>
          <a:prstGeom prst="rect">
            <a:avLst/>
          </a:prstGeom>
          <a:ln w="12700">
            <a:miter lim="400000"/>
          </a:ln>
        </p:spPr>
      </p:pic>
      <p:sp>
        <p:nvSpPr>
          <p:cNvPr id="181" name="Bus Factor &amp; Importance of Knowledge Sharing"/>
          <p:cNvSpPr txBox="1"/>
          <p:nvPr>
            <p:ph type="title"/>
          </p:nvPr>
        </p:nvSpPr>
        <p:spPr>
          <a:prstGeom prst="rect">
            <a:avLst/>
          </a:prstGeom>
        </p:spPr>
        <p:txBody>
          <a:bodyPr/>
          <a:lstStyle>
            <a:lvl1pPr defTabSz="2243271">
              <a:defRPr spc="-156" sz="7820"/>
            </a:lvl1pPr>
          </a:lstStyle>
          <a:p>
            <a:pPr/>
            <a:r>
              <a:t>Bus Factor &amp; Importance of Knowledge Sharing</a:t>
            </a:r>
          </a:p>
        </p:txBody>
      </p:sp>
      <p:sp>
        <p:nvSpPr>
          <p:cNvPr id="182" name="How many of your team members are irreplaceabl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How many of your team members are irreplaceable?</a:t>
            </a:r>
          </a:p>
        </p:txBody>
      </p:sp>
      <p:sp>
        <p:nvSpPr>
          <p:cNvPr id="183" name="Slide bullet text"/>
          <p:cNvSpPr txBox="1"/>
          <p:nvPr>
            <p:ph type="body" idx="1"/>
          </p:nvPr>
        </p:nvSpPr>
        <p:spPr>
          <a:prstGeom prst="rect">
            <a:avLst/>
          </a:prstGeom>
        </p:spPr>
        <p:txBody>
          <a:bodyPr/>
          <a:lstStyle/>
          <a:p>
            <a:pP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7" name="sarah-kilian-52jRtc2S_VE-unsplash.jpg" descr="sarah-kilian-52jRtc2S_VE-unsplash.jpg"/>
          <p:cNvPicPr>
            <a:picLocks noChangeAspect="1"/>
          </p:cNvPicPr>
          <p:nvPr/>
        </p:nvPicPr>
        <p:blipFill>
          <a:blip r:embed="rId3">
            <a:extLst/>
          </a:blip>
          <a:stretch>
            <a:fillRect/>
          </a:stretch>
        </p:blipFill>
        <p:spPr>
          <a:xfrm>
            <a:off x="-93089" y="-1521120"/>
            <a:ext cx="24570178" cy="16380120"/>
          </a:xfrm>
          <a:prstGeom prst="rect">
            <a:avLst/>
          </a:prstGeom>
          <a:ln w="12700">
            <a:miter lim="400000"/>
          </a:ln>
        </p:spPr>
      </p:pic>
      <p:sp>
        <p:nvSpPr>
          <p:cNvPr id="188" name="Failures are inevitable"/>
          <p:cNvSpPr txBox="1"/>
          <p:nvPr>
            <p:ph type="title"/>
          </p:nvPr>
        </p:nvSpPr>
        <p:spPr>
          <a:prstGeom prst="rect">
            <a:avLst/>
          </a:prstGeom>
          <a:solidFill>
            <a:srgbClr val="FFFFFF"/>
          </a:solidFill>
        </p:spPr>
        <p:txBody>
          <a:bodyPr/>
          <a:lstStyle/>
          <a:p>
            <a:pPr/>
            <a:r>
              <a:t>Failures are inevitable</a:t>
            </a:r>
          </a:p>
        </p:txBody>
      </p:sp>
      <p:sp>
        <p:nvSpPr>
          <p:cNvPr id="189" name="In software, humans, and processes"/>
          <p:cNvSpPr txBox="1"/>
          <p:nvPr>
            <p:ph type="body" idx="21"/>
          </p:nvPr>
        </p:nvSpPr>
        <p:spPr>
          <a:prstGeom prst="rect">
            <a:avLst/>
          </a:prstGeom>
          <a:solidFill>
            <a:srgbClr val="FFFFFF"/>
          </a:solidFill>
          <a:extLst>
            <a:ext uri="{C572A759-6A51-4108-AA02-DFA0A04FC94B}">
              <ma14:wrappingTextBoxFlag xmlns:ma14="http://schemas.microsoft.com/office/mac/drawingml/2011/main" val="1"/>
            </a:ext>
          </a:extLst>
        </p:spPr>
        <p:txBody>
          <a:bodyPr/>
          <a:lstStyle/>
          <a:p>
            <a:pPr/>
            <a:r>
              <a:t>In software, humans, and processes</a:t>
            </a:r>
          </a:p>
        </p:txBody>
      </p:sp>
      <p:sp>
        <p:nvSpPr>
          <p:cNvPr id="190" name="Slide bullet text"/>
          <p:cNvSpPr txBox="1"/>
          <p:nvPr>
            <p:ph type="body" idx="1"/>
          </p:nvPr>
        </p:nvSpPr>
        <p:spPr>
          <a:prstGeom prst="rect">
            <a:avLst/>
          </a:prstGeom>
        </p:spPr>
        <p:txBody>
          <a:bodyPr/>
          <a:lstStyle/>
          <a:p>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